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8" r:id="rId10"/>
    <p:sldId id="264" r:id="rId11"/>
    <p:sldId id="265" r:id="rId12"/>
    <p:sldId id="266" r:id="rId13"/>
    <p:sldId id="267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371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6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07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13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351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69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81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14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02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23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634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19CF-BBB5-4FE8-B1AE-D833E608365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AE1F-79C0-4CA0-8034-571729AC909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350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322D1-D8DB-489C-81B9-09ED614F64A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3FF4B-0D13-4D03-8941-4210F2E9F92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14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A2E6F-C090-4FC8-9092-F9904236A82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ACD54-982E-448E-968A-70DE3B1934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33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F7587-4F2A-48C7-8B10-92FDEC2EA2D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15B03-8A70-4944-915A-19192CC55BF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58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575E1-5B30-483D-9642-F87F11CDF29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D9D11-F40A-4F65-A1B1-C9B8707F71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152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09E45-BE3D-4FEC-AF59-AC2C40E5142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C5846-506C-47C6-8C4A-78BCE6E602E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52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4F8B6-F56B-4476-8B1A-480F595F02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8B624-4AA6-463D-B576-6B45B98F51B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050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FEFEF-8AD6-4065-92D8-807864D5E1A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D1F31-AAC7-4A6D-BFCC-4CA1E507F3A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4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BB912-8B89-410B-9348-16CABB16574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00C2A-C6E8-4DDC-9548-6112786CFF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8835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149E4-835F-4454-A783-386B55CDF5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52F9-C5E6-4A67-8496-2AD33FA8F5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12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E197A-C185-45D3-9C82-A7293780DF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57B98-DEA4-4DE1-86DC-6FED40D306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40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14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269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5394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547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66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4312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982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619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6126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44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3280B-D272-4084-92C0-EFB65F85908E}" type="datetimeFigureOut">
              <a:rPr lang="ru-RU" smtClean="0"/>
              <a:t>04.03.2020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79168-5087-4994-8446-A33D6F2A70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665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9CCB70-4490-43FD-AFC0-A05FD7F346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4DEDD4-FB6B-489A-A91C-2F8540DB50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02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3280B-D272-4084-92C0-EFB65F85908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79168-5087-4994-8446-A33D6F2A709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51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ksenofontov@kurganobl.ru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6024" y="5013176"/>
            <a:ext cx="7772400" cy="866527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Меры поддержки для участников проекта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70" y="260648"/>
            <a:ext cx="7626154" cy="41627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211" y="5949280"/>
            <a:ext cx="2901269" cy="66636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225" y="3861048"/>
            <a:ext cx="15668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39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79912" y="260648"/>
            <a:ext cx="4572000" cy="611257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На сегодняшний день Курганской области нужны высококвалифицированные специалисты, готовые работать на экономическое процветание региона и рост благосостояния собственных семей. У нас найдется место для каждого трудолюбивого человека, желающего жить в экологически чистом регионе, являющимся одним из гарантов продовольственной безопасности всего Уральского федерального округа. 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Курганская область зовет! Пришло время по-новому взглянуть на ее просторы и перспективы. Пришло время обустраивать здесь свой собственный дом, растить детей и с уверенностью смотреть в будущее!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3219450" cy="17573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715" y="6074999"/>
            <a:ext cx="2587757" cy="5943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58" y="2209763"/>
            <a:ext cx="2679590" cy="15072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58" y="3717032"/>
            <a:ext cx="2679590" cy="15215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58" y="5229200"/>
            <a:ext cx="2679590" cy="152755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15668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6139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613" y="121142"/>
            <a:ext cx="1507659" cy="14356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184765" cy="73148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26873" y="1412776"/>
            <a:ext cx="41068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Зауральский гектар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215" y="1226524"/>
            <a:ext cx="2808312" cy="5416868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АРЕНДА БЕЗ ТОРГОВ ДЛЯ ИЖС И ВЕДЕНИЯ ЛПХ:</a:t>
            </a:r>
          </a:p>
          <a:p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от 0.9 до 1 Га:</a:t>
            </a:r>
          </a:p>
          <a:p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Любой, желающий в населенных пунктах, определенных Постановлением Правительства КО №330 от 11.09.19 г.</a:t>
            </a: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ru-RU" sz="1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от 0,04 до 0,2 Га:</a:t>
            </a:r>
          </a:p>
          <a:p>
            <a:endParaRPr lang="ru-RU" sz="10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«Погорельцы»;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Участники программы переселения соотечественников;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Молодые семьи;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Жители сельской местности;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Казаки;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Родители (усыновители, удочерители) имеющие трех и более несовершеннолетних детей;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Граждане РФ, переехавшие на ПМЖ в Курганскую область.</a:t>
            </a:r>
          </a:p>
          <a:p>
            <a:pPr marL="228600" indent="-228600">
              <a:buFont typeface="+mj-lt"/>
              <a:buAutoNum type="arabicPeriod"/>
            </a:pP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168" y="2152736"/>
            <a:ext cx="2664297" cy="4508927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СОБСТВЕННОСТЬ БЕСПЛАТНО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для ИЖС и КФХ:</a:t>
            </a:r>
          </a:p>
          <a:p>
            <a:pPr algn="ctr"/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ru-RU" sz="12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от 0,04 до 0,2 Га для ИЖС:</a:t>
            </a:r>
          </a:p>
          <a:p>
            <a:pPr algn="ctr"/>
            <a:endParaRPr lang="ru-RU" sz="1200" b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 algn="ctr">
              <a:buAutoNum type="arabicPeriod"/>
            </a:pP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Многодетные семьи;</a:t>
            </a:r>
          </a:p>
          <a:p>
            <a:pPr marL="228600" indent="-228600" algn="ctr">
              <a:buAutoNum type="arabicPeriod"/>
            </a:pP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Ветераны боевых действий</a:t>
            </a:r>
          </a:p>
          <a:p>
            <a:pPr algn="ctr"/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1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(с обязательным условием регистрации по месту жительства  в Курганской области</a:t>
            </a:r>
            <a:r>
              <a:rPr lang="ru-RU" sz="11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);</a:t>
            </a:r>
          </a:p>
          <a:p>
            <a:pPr algn="ctr"/>
            <a:endParaRPr lang="ru-RU" sz="12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ru-RU" sz="1200" b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до 100 Га для КФХ:</a:t>
            </a:r>
          </a:p>
          <a:p>
            <a:pPr algn="ctr"/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 algn="ctr"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Крестьянские фермерские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хозяйства, </a:t>
            </a:r>
            <a:r>
              <a:rPr lang="ru-RU" sz="1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 т.ч. если Главой или членами КФХ является Казак (Казаки)</a:t>
            </a:r>
            <a:endParaRPr lang="ru-RU" sz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1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11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 обязательным условием регистрации Главы КФХ в качестве ИП на территории Курганской области).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214299" y="2178273"/>
            <a:ext cx="2522535" cy="446276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БЕЗВОЗМЕЗДНОЕ ПОЛЬЗОВАНИЕ для ЛПХ, КФХ, ИЖС: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Любой желающий, в населенных пунктах, определенных Законом КО №109 от 28.12.16 г.( для ЛПХ и КФХ);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Граждане, работающие по следующим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специальностям (ИЖС):</a:t>
            </a:r>
          </a:p>
          <a:p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- </a:t>
            </a:r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здравоохранение;</a:t>
            </a:r>
          </a:p>
          <a:p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- образование;</a:t>
            </a:r>
          </a:p>
          <a:p>
            <a:r>
              <a:rPr lang="ru-RU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- сельское хозяйство;</a:t>
            </a:r>
          </a:p>
          <a:p>
            <a:r>
              <a:rPr lang="ru-RU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- физическая культура и спорт;</a:t>
            </a:r>
          </a:p>
          <a:p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- </a:t>
            </a:r>
            <a:r>
              <a:rPr lang="en-US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IT</a:t>
            </a:r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технологии;</a:t>
            </a:r>
          </a:p>
          <a:p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- физика и астрономия;</a:t>
            </a:r>
          </a:p>
          <a:p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- химия;</a:t>
            </a:r>
          </a:p>
          <a:p>
            <a:r>
              <a:rPr lang="ru-RU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- математика;</a:t>
            </a:r>
          </a:p>
          <a:p>
            <a:r>
              <a:rPr lang="ru-RU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- география;</a:t>
            </a:r>
          </a:p>
          <a:p>
            <a:r>
              <a:rPr lang="ru-RU" sz="1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- психология.</a:t>
            </a:r>
          </a:p>
          <a:p>
            <a:endParaRPr lang="ru-RU" sz="1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3438" y="5766614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Переходит в собственность бесплатно по истечении 5 - ти лет если соблюдены все условия.</a:t>
            </a:r>
            <a:endParaRPr lang="ru-RU" sz="11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5239" y="5665675"/>
            <a:ext cx="23762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Предоставляется  гражданам РФ в собственность бесплатно в случае рождения ребенка или постройки дома в течение 3 - х лет.</a:t>
            </a:r>
            <a:endParaRPr lang="ru-RU" sz="11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53269"/>
            <a:ext cx="15668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815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9" y="73322"/>
            <a:ext cx="3010173" cy="6913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13" y="427372"/>
            <a:ext cx="1296144" cy="1296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88024" y="473505"/>
            <a:ext cx="3940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Помощь в строительстве жилья</a:t>
            </a:r>
            <a:endParaRPr lang="ru-RU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" y="3169094"/>
            <a:ext cx="7036246" cy="3688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3968" y="967432"/>
            <a:ext cx="46805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Предоставление домокомплектов по льготным ценам: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Погорельцы»;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Молодые семьи;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Жители сельской местности;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Многодетные семьи;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Граждане, проживающие в аварийном жилье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«Соотечественники»;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Жители других субъектов РФ, переехавшие на ПМЖ в Курганскую область.</a:t>
            </a: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8990" y="2132856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Льготная цена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домокоплекта</a:t>
            </a:r>
          </a:p>
          <a:p>
            <a:pPr algn="ctr"/>
            <a:r>
              <a:rPr lang="ru-RU" sz="1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- 105 тыс. руб.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97" y="615603"/>
            <a:ext cx="15668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42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32656"/>
            <a:ext cx="1443595" cy="14435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4048" y="609069"/>
            <a:ext cx="360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Микрозаём «Свой дом»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626" y="1776251"/>
            <a:ext cx="777488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до 300 тысяч рублей под 3 % годовых на срок до 5 - ти лет для строительство;</a:t>
            </a:r>
          </a:p>
          <a:p>
            <a:pPr marL="285750" indent="-285750" algn="ctr">
              <a:buFont typeface="Arial" pitchFamily="34" charset="0"/>
              <a:buChar char="•"/>
            </a:pP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до 300 тысяч рублей под 3 % годовых на срок до 3 – х лет на ремонт и реконструкцию.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3011" y="2532098"/>
            <a:ext cx="8004114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Участники:</a:t>
            </a:r>
          </a:p>
          <a:p>
            <a:pPr algn="ctr"/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Молодые семьи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(35 лет);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Многодетные семьи;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Медицинские и педагогические работники;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Члены казачьих обществ;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+ Семьи до 50 – ти лет.</a:t>
            </a:r>
          </a:p>
          <a:p>
            <a:pPr algn="ctr"/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Условия предоставления:</a:t>
            </a:r>
          </a:p>
          <a:p>
            <a:pPr algn="ctr"/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постоянное место проживания и работы в Курганской области;</a:t>
            </a:r>
          </a:p>
          <a:p>
            <a:pPr algn="ctr"/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минимальный стаж по действующему месту работы 6 месяцев;</a:t>
            </a:r>
          </a:p>
          <a:p>
            <a:pPr algn="ctr"/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предоставляется частями (50% / 50%): вторая половина  - после подтверждения целевого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использования первой части;</a:t>
            </a:r>
          </a:p>
          <a:p>
            <a:pPr marL="285750" indent="-285750" algn="ctr">
              <a:buFontTx/>
              <a:buChar char="-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На территории любых населенных пунктов КО за исключением г. Кургана, г. Шадринска,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Кетовского и Лесниковского с/советов; 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+ СНТ, ДНТ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2899967" cy="66607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9" y="620688"/>
            <a:ext cx="15668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8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" y="112171"/>
            <a:ext cx="3154540" cy="7245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583" y="260648"/>
            <a:ext cx="1383825" cy="1383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67365" y="522258"/>
            <a:ext cx="3514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Субсидия на строительство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 приобретение жилья</a:t>
            </a:r>
            <a:endParaRPr lang="ru-RU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644008" y="1196752"/>
            <a:ext cx="210590" cy="3260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875459" y="1588979"/>
            <a:ext cx="4729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Возраст получателя не должен превышать 50 – ти лет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1580" y="260648"/>
            <a:ext cx="7024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ПРОЕКТ</a:t>
            </a:r>
            <a:endParaRPr lang="ru-RU" sz="1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6510" y="1988840"/>
            <a:ext cx="74158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Категории:</a:t>
            </a: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Участники программы по переселению соотечественников;</a:t>
            </a:r>
          </a:p>
          <a:p>
            <a:pPr algn="ctr"/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Жители Курганской области, работающие в сферах здравоохранения, образования,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работники АПК, участковые уполномоченные полиции;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Желающие переехать жить и работать в Курганской области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из других субъектов РФ.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644008" y="3789040"/>
            <a:ext cx="210590" cy="2735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35967" y="4103453"/>
            <a:ext cx="7441605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Размер субсидии: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 более 50 %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от расчетной стоимости строительства (приобретения жилья)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 не более</a:t>
            </a:r>
          </a:p>
          <a:p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500 тыс. руб.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 сельской местности                      </a:t>
            </a:r>
            <a:r>
              <a:rPr lang="ru-RU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300 тыс. руб.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в городских поселениях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за искл. г. Кургана, г. Шадринска, Кетовского и Лесниковского с/советов, СНТ, ДНТ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97" y="692373"/>
            <a:ext cx="15668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24017" y="5303836"/>
            <a:ext cx="746550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Условия: 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осуществление не менее 5-ти лет со дня ввода в эксплуатацию дома трудовой или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предпринимательской деятельности в Курганской области и проживание в этом доме,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а также запрет на продажу дома в течение этого же срока;</a:t>
            </a: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ввод дома в эксплуатацию не позднее 3-х лет со дня получения субсидии.</a:t>
            </a:r>
          </a:p>
          <a:p>
            <a:pPr algn="ctr"/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195736" y="4688228"/>
            <a:ext cx="2088232" cy="10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240049" y="4688228"/>
            <a:ext cx="1924239" cy="10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137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" y="112171"/>
            <a:ext cx="3154540" cy="724541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897" y="692373"/>
            <a:ext cx="15668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31" y="316983"/>
            <a:ext cx="1383825" cy="1383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1800" y="627322"/>
            <a:ext cx="44807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Субсидия на </a:t>
            </a:r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возмещение затрат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на оплату первоначального взноса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 ипотечном кредитовании</a:t>
            </a:r>
            <a:endParaRPr lang="ru-RU" sz="2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5181" y="1727498"/>
            <a:ext cx="465864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Категории</a:t>
            </a:r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ctr"/>
            <a:endParaRPr lang="ru-RU" sz="14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Молодые семьи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marL="342900" indent="-342900" algn="ctr">
              <a:buAutoNum type="arabicPeriod"/>
            </a:pP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Многодетные семьи;</a:t>
            </a:r>
          </a:p>
          <a:p>
            <a:pPr marL="342900" indent="-342900" algn="ctr">
              <a:buAutoNum type="arabicPeriod"/>
            </a:pP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Жители сельских поселений Курганской области;</a:t>
            </a:r>
          </a:p>
          <a:p>
            <a:pPr marL="342900" indent="-342900" algn="ctr">
              <a:buAutoNum type="arabicPeriod"/>
            </a:pP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Медицинские работники;</a:t>
            </a:r>
          </a:p>
          <a:p>
            <a:pPr marL="342900" indent="-342900" algn="ctr">
              <a:buAutoNum type="arabicPeriod"/>
            </a:pP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ctr">
              <a:buAutoNum type="arabicPeriod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Педагогические работники.</a:t>
            </a: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Обязательное требование – </a:t>
            </a:r>
          </a:p>
          <a:p>
            <a:pPr algn="ctr"/>
            <a:r>
              <a:rPr lang="ru-RU" sz="1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регистрация по месту жительства в Курганской области</a:t>
            </a:r>
            <a:endParaRPr lang="ru-RU" sz="12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8012" y="4861902"/>
            <a:ext cx="73260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Размер субсидии:</a:t>
            </a:r>
          </a:p>
          <a:p>
            <a:pPr algn="ctr"/>
            <a:endParaRPr lang="ru-RU" sz="14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 более 30 % сметной стоимости строительства индивидуального жилого дома,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но не более 300 тысяч рублей;</a:t>
            </a:r>
          </a:p>
          <a:p>
            <a:pPr algn="ctr"/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 более 20 % стоимости квартиры, но не более 200 тысяч рублей.</a:t>
            </a: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452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66" y="188640"/>
            <a:ext cx="3448630" cy="7920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58212" y="1362541"/>
            <a:ext cx="14750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Жилье</a:t>
            </a:r>
            <a:endParaRPr lang="ru-RU" sz="3200" b="1" dirty="0">
              <a:ln w="1905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977513"/>
            <a:ext cx="3024336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СОЦИАЛЬНАЯ ВЫПЛАТА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НА СТРОИТЕЛЬСТВО (ПРИОБЕРЕТЕНИЕ) ЖИЛЬЯ</a:t>
            </a:r>
          </a:p>
          <a:p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до 70% стоимости жилья</a:t>
            </a:r>
          </a:p>
          <a:p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Граждане:</a:t>
            </a: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постоянно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проживающие и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работающие в сфере агропромышленного комплекса, социальной сфере или осуществляющие ветеринарную деятельность для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сельхоз-животных не менее 1 года или работающие и изъявившие желание проживать на сельских территориях; </a:t>
            </a: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признанные нуждающимися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 улучшении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условий;</a:t>
            </a: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имеющие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собственные и (или) заемные средства в размере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    не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менее 30 процентов строительства (приобретения)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жилья</a:t>
            </a: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91880" y="1948620"/>
            <a:ext cx="266429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СУБСИДИЯ </a:t>
            </a:r>
            <a:r>
              <a:rPr lang="ru-RU" sz="1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НА СТРОИТЕЛЬСТВО ЖИЛЬЯ, ПРЕДОСТАВЛЯЕМОГО ПО ДОГОВОРУ НАЙМА ЖИЛОГО ПОМЕЩЕНИЯ</a:t>
            </a:r>
          </a:p>
          <a:p>
            <a:pPr algn="ctr"/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до 80% стоимости жилья</a:t>
            </a:r>
          </a:p>
          <a:p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Граждане: </a:t>
            </a:r>
          </a:p>
          <a:p>
            <a:pPr marL="171450" indent="-1714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постоянно проживающие и работающие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менее 1 года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или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работающие и изъявившие желание проживать на сельских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территориях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постоянно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проживающие и работающие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менее 1 года или работающие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изъявившие желание проживать на сельских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территориях </a:t>
            </a:r>
            <a:endParaRPr lang="ru-RU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15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15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2200" y="2000011"/>
            <a:ext cx="2522535" cy="353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ЛЬГОТНЫЙ ИПОТЕЧНЫЙ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КРЕДИТ (ЗАЕМ)</a:t>
            </a:r>
            <a:endParaRPr lang="ru-RU" sz="1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>
              <a:spcAft>
                <a:spcPts val="4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 более 3% годовых;</a:t>
            </a:r>
          </a:p>
          <a:p>
            <a:pPr marL="171450" indent="-171450">
              <a:spcAft>
                <a:spcPts val="4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до 3 млн. рублей;</a:t>
            </a:r>
          </a:p>
          <a:p>
            <a:pPr marL="171450" indent="-171450">
              <a:spcAft>
                <a:spcPts val="4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не менее 10 % собственных средств</a:t>
            </a:r>
          </a:p>
          <a:p>
            <a:endParaRPr lang="ru-RU" sz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Граждане, заключившие кредитный договор                     (договор займа) на:</a:t>
            </a:r>
          </a:p>
          <a:p>
            <a:pPr marL="171450" indent="-1714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приобретение жилого помещения или жилого помещения (дома) с земельным участком;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строительство жилого дома</a:t>
            </a:r>
          </a:p>
          <a:p>
            <a:endParaRPr lang="ru-RU" sz="115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817" y="476672"/>
            <a:ext cx="1070719" cy="106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05587" y="260648"/>
            <a:ext cx="43011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Меры поддержки агропромышленного комплекса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929" y="836389"/>
            <a:ext cx="15668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31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16632"/>
            <a:ext cx="344294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7538" y="2060575"/>
            <a:ext cx="2808287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03988" y="5416550"/>
            <a:ext cx="230505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1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84663" y="1484313"/>
            <a:ext cx="3960812" cy="366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4F6228"/>
                </a:solidFill>
                <a:latin typeface="Arial" charset="0"/>
                <a:cs typeface="DejaVu Sans" pitchFamily="34" charset="0"/>
              </a:rPr>
              <a:t>        ЦЕЛИ ИСПОЛЬЗОВАНИЯ:</a:t>
            </a:r>
          </a:p>
        </p:txBody>
      </p:sp>
      <p:sp>
        <p:nvSpPr>
          <p:cNvPr id="17417" name="Прямоугольник 18"/>
          <p:cNvSpPr>
            <a:spLocks noChangeArrowheads="1"/>
          </p:cNvSpPr>
          <p:nvPr/>
        </p:nvSpPr>
        <p:spPr bwMode="auto">
          <a:xfrm>
            <a:off x="3995738" y="1916113"/>
            <a:ext cx="489743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  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приобретение земельных участков;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   разработка проектной документации;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   приобретение, строительство, ремонт производственных зданий;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   подключение производственных зданий к инженерным сетям, приобретение автономных источников;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   приобретение с/х животных, в том числе птицы (за исключением свиней), рыбопосадочного материала;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   приобретение с/х техники и навесного оборудования, грузового транспорта и оборудования для производства и переработки с/х продукции;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   приобретение посадочного материала для закладки многолетних насаждений</a:t>
            </a:r>
          </a:p>
        </p:txBody>
      </p:sp>
      <p:sp>
        <p:nvSpPr>
          <p:cNvPr id="17418" name="Прямоугольник 19"/>
          <p:cNvSpPr>
            <a:spLocks noChangeArrowheads="1"/>
          </p:cNvSpPr>
          <p:nvPr/>
        </p:nvSpPr>
        <p:spPr bwMode="auto">
          <a:xfrm>
            <a:off x="4067175" y="5084763"/>
            <a:ext cx="47529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B050"/>
                </a:solidFill>
                <a:latin typeface="Arial" charset="0"/>
                <a:cs typeface="DejaVu Sans" pitchFamily="34" charset="0"/>
              </a:rPr>
              <a:t>Дополнительное условие </a:t>
            </a:r>
            <a:r>
              <a:rPr lang="ru-RU" sz="1400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–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DejaVu Sans" pitchFamily="34" charset="0"/>
              </a:rPr>
              <a:t>деятельность КФХ не превышает 24 месяца со дня его регистрации, создание новых постоянных рабочих мест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DejaVu Sans" pitchFamily="34" charset="0"/>
              </a:rPr>
              <a:t>.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DejaVu Sans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850" y="3860800"/>
            <a:ext cx="3529013" cy="1066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000000"/>
              </a:solidFill>
              <a:latin typeface="Arial" charset="0"/>
              <a:cs typeface="DejaVu Sans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СРОК ИСПОЛЬЗОВАНИЯ</a:t>
            </a:r>
            <a:r>
              <a:rPr lang="ru-RU" sz="1400" b="1" dirty="0" smtClean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 </a:t>
            </a:r>
            <a:endParaRPr lang="ru-RU" sz="1400" b="1" dirty="0">
              <a:solidFill>
                <a:srgbClr val="000000"/>
              </a:solidFill>
              <a:latin typeface="Arial" charset="0"/>
              <a:cs typeface="DejaVu Sans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В ТЕЧЕНИЕ 18 МЕСЯЦЕВ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3851" y="5157788"/>
            <a:ext cx="3600450" cy="1150937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95288" y="2276475"/>
            <a:ext cx="3455987" cy="1368425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422" name="Прямоугольник 28"/>
          <p:cNvSpPr>
            <a:spLocks noChangeArrowheads="1"/>
          </p:cNvSpPr>
          <p:nvPr/>
        </p:nvSpPr>
        <p:spPr bwMode="auto">
          <a:xfrm>
            <a:off x="468313" y="2349500"/>
            <a:ext cx="35274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СУММА ГРАНТА:</a:t>
            </a:r>
            <a:b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</a:b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ДО </a:t>
            </a:r>
            <a:r>
              <a:rPr lang="ru-RU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5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 МЛН. РУБ. мясное или молочное направление,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ДО </a:t>
            </a:r>
            <a:r>
              <a:rPr lang="ru-RU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3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 МЛН. РУБ. иные виды</a:t>
            </a:r>
            <a:endParaRPr lang="ru-RU" sz="1400" b="1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17423" name="Прямоугольник 29"/>
          <p:cNvSpPr>
            <a:spLocks noChangeArrowheads="1"/>
          </p:cNvSpPr>
          <p:nvPr/>
        </p:nvSpPr>
        <p:spPr bwMode="auto">
          <a:xfrm>
            <a:off x="576263" y="5894388"/>
            <a:ext cx="3144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254061"/>
              </a:solidFill>
              <a:latin typeface="Arial" charset="0"/>
              <a:cs typeface="DejaVu Sans" pitchFamily="34" charset="0"/>
            </a:endParaRPr>
          </a:p>
        </p:txBody>
      </p:sp>
      <p:sp>
        <p:nvSpPr>
          <p:cNvPr id="17424" name="Прямоугольник 30"/>
          <p:cNvSpPr>
            <a:spLocks noChangeArrowheads="1"/>
          </p:cNvSpPr>
          <p:nvPr/>
        </p:nvSpPr>
        <p:spPr bwMode="auto">
          <a:xfrm>
            <a:off x="539750" y="5300663"/>
            <a:ext cx="345598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СОФИНАНСИРОВАНИЕ СОБСТВЕННЫМИ СРЕДСТВАМИ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: </a:t>
            </a:r>
            <a:endParaRPr lang="ru-RU" sz="1400" b="1" dirty="0" smtClean="0">
              <a:solidFill>
                <a:schemeClr val="tx2"/>
              </a:solidFill>
              <a:latin typeface="Arial" charset="0"/>
              <a:cs typeface="DejaVu Sans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не 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менее </a:t>
            </a:r>
            <a:r>
              <a:rPr lang="ru-RU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10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 % от общих затрат</a:t>
            </a:r>
          </a:p>
        </p:txBody>
      </p:sp>
      <p:sp>
        <p:nvSpPr>
          <p:cNvPr id="17427" name="WordArt 19"/>
          <p:cNvSpPr>
            <a:spLocks noChangeArrowheads="1" noChangeShapeType="1" noTextEdit="1"/>
          </p:cNvSpPr>
          <p:nvPr/>
        </p:nvSpPr>
        <p:spPr bwMode="auto">
          <a:xfrm>
            <a:off x="3721100" y="813594"/>
            <a:ext cx="489585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ПОДДЕРЖКА НАЧИНАЮЩИХ ФЕРМЕРОВ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381"/>
            <a:ext cx="15668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943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43" y="116632"/>
            <a:ext cx="3442945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23094" y="1851025"/>
            <a:ext cx="2808287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03988" y="5416550"/>
            <a:ext cx="230505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1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84663" y="1484313"/>
            <a:ext cx="3960812" cy="366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4F6228"/>
                </a:solidFill>
                <a:latin typeface="Arial" charset="0"/>
                <a:cs typeface="DejaVu Sans" pitchFamily="34" charset="0"/>
              </a:rPr>
              <a:t>        ЦЕЛИ ИСПОЛЬЗОВАНИЯ:</a:t>
            </a:r>
          </a:p>
        </p:txBody>
      </p:sp>
      <p:sp>
        <p:nvSpPr>
          <p:cNvPr id="18439" name="Прямоугольник 18"/>
          <p:cNvSpPr>
            <a:spLocks noChangeArrowheads="1"/>
          </p:cNvSpPr>
          <p:nvPr/>
        </p:nvSpPr>
        <p:spPr bwMode="auto">
          <a:xfrm>
            <a:off x="3995738" y="1916113"/>
            <a:ext cx="4897437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-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приобретение земельных участков;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разработка проектной документации;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приобретение, строительство, ремонт, модернизация производственных зданий;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подключение производственных зданий к инженерным сетям;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- приобретение с/х животных (кроме свиней), в т.ч. птицы;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приобретение с/х техники;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приобретение посадочного материала для закладки многолетних насаждений;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приобретение рыбопосадочного материала</a:t>
            </a:r>
            <a:r>
              <a:rPr lang="ru-RU" sz="1600" dirty="0">
                <a:solidFill>
                  <a:prstClr val="black"/>
                </a:solidFill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18440" name="Прямоугольник 19"/>
          <p:cNvSpPr>
            <a:spLocks noChangeArrowheads="1"/>
          </p:cNvSpPr>
          <p:nvPr/>
        </p:nvSpPr>
        <p:spPr bwMode="auto">
          <a:xfrm>
            <a:off x="4067175" y="4941888"/>
            <a:ext cx="475297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B050"/>
                </a:solidFill>
                <a:latin typeface="Arial" charset="0"/>
                <a:cs typeface="DejaVu Sans" pitchFamily="34" charset="0"/>
              </a:rPr>
              <a:t>Дополнительное условие </a:t>
            </a:r>
            <a:r>
              <a:rPr lang="ru-RU" sz="1400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–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КФХ зарегистрировано в текущем году или гражданин РФ, обязующийся зарегистрировать КФХ в течение не более 30 календарных дней, создание новых постоянных рабочих мест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850" y="4221088"/>
            <a:ext cx="3671888" cy="10668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000000"/>
              </a:solidFill>
              <a:latin typeface="Arial" charset="0"/>
              <a:cs typeface="DejaVu Sans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СРОК ИСПОЛЬЗОВАНИЯ</a:t>
            </a:r>
            <a:r>
              <a:rPr lang="ru-RU" sz="1400" b="1" dirty="0" smtClean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 </a:t>
            </a:r>
            <a:endParaRPr lang="ru-RU" sz="1400" b="1" dirty="0">
              <a:solidFill>
                <a:srgbClr val="000000"/>
              </a:solidFill>
              <a:latin typeface="Arial" charset="0"/>
              <a:cs typeface="DejaVu Sans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В ТЕЧЕНИЕ 18 МЕСЯЦЕВ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60834" y="5526663"/>
            <a:ext cx="3600450" cy="935037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0825" y="1731169"/>
            <a:ext cx="3744913" cy="230505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8444" name="Прямоугольник 28"/>
          <p:cNvSpPr>
            <a:spLocks noChangeArrowheads="1"/>
          </p:cNvSpPr>
          <p:nvPr/>
        </p:nvSpPr>
        <p:spPr bwMode="auto">
          <a:xfrm>
            <a:off x="250824" y="1708944"/>
            <a:ext cx="3744913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000000"/>
              </a:solidFill>
              <a:latin typeface="Arial" charset="0"/>
              <a:cs typeface="DejaVu Sans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СУММА </a:t>
            </a:r>
            <a: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ГРАНТА:</a:t>
            </a:r>
            <a:b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</a:b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ДО </a:t>
            </a:r>
            <a:r>
              <a:rPr lang="ru-RU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5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 МЛН. РУБ. 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Arial" charset="0"/>
              </a:rPr>
              <a:t>мясное или молочное направление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ДО </a:t>
            </a:r>
            <a:r>
              <a:rPr lang="ru-RU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6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 МЛН. РУБ. с использованием части гранта на цели формирования неделимого фонда </a:t>
            </a:r>
            <a:r>
              <a:rPr lang="ru-RU" sz="1400" b="1" dirty="0" smtClean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СПК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ДО  </a:t>
            </a:r>
            <a:r>
              <a:rPr lang="ru-RU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3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 МЛН. РУБ. иные направления</a:t>
            </a:r>
          </a:p>
        </p:txBody>
      </p:sp>
      <p:sp>
        <p:nvSpPr>
          <p:cNvPr id="18445" name="Прямоугольник 29"/>
          <p:cNvSpPr>
            <a:spLocks noChangeArrowheads="1"/>
          </p:cNvSpPr>
          <p:nvPr/>
        </p:nvSpPr>
        <p:spPr bwMode="auto">
          <a:xfrm>
            <a:off x="576263" y="5894388"/>
            <a:ext cx="3144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254061"/>
              </a:solidFill>
              <a:latin typeface="Arial" charset="0"/>
              <a:cs typeface="DejaVu Sans" pitchFamily="34" charset="0"/>
            </a:endParaRPr>
          </a:p>
        </p:txBody>
      </p:sp>
      <p:sp>
        <p:nvSpPr>
          <p:cNvPr id="18446" name="Прямоугольник 30"/>
          <p:cNvSpPr>
            <a:spLocks noChangeArrowheads="1"/>
          </p:cNvSpPr>
          <p:nvPr/>
        </p:nvSpPr>
        <p:spPr bwMode="auto">
          <a:xfrm>
            <a:off x="394171" y="5661481"/>
            <a:ext cx="360045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0000"/>
                </a:solidFill>
                <a:latin typeface="Arial" charset="0"/>
                <a:cs typeface="DejaVu Sans" pitchFamily="34" charset="0"/>
              </a:rPr>
              <a:t>СОФИНАНСИРОВАНИЕ СОБСТВЕННЫМИ СРЕДСТВАМИ: </a:t>
            </a:r>
            <a:endParaRPr lang="ru-RU" sz="1400" b="1" dirty="0" smtClean="0">
              <a:solidFill>
                <a:srgbClr val="000000"/>
              </a:solidFill>
              <a:latin typeface="Arial" charset="0"/>
              <a:cs typeface="DejaVu Sans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не 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менее </a:t>
            </a:r>
            <a:r>
              <a:rPr lang="ru-RU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10</a:t>
            </a:r>
            <a:r>
              <a:rPr lang="ru-RU" sz="1400" b="1" dirty="0">
                <a:solidFill>
                  <a:schemeClr val="tx2"/>
                </a:solidFill>
                <a:latin typeface="Arial" charset="0"/>
                <a:cs typeface="DejaVu Sans" pitchFamily="34" charset="0"/>
              </a:rPr>
              <a:t> % от общих затрат</a:t>
            </a:r>
          </a:p>
        </p:txBody>
      </p:sp>
      <p:sp>
        <p:nvSpPr>
          <p:cNvPr id="18447" name="WordArt 15"/>
          <p:cNvSpPr>
            <a:spLocks noChangeArrowheads="1" noChangeShapeType="1" noTextEdit="1"/>
          </p:cNvSpPr>
          <p:nvPr/>
        </p:nvSpPr>
        <p:spPr bwMode="auto">
          <a:xfrm>
            <a:off x="3708400" y="656432"/>
            <a:ext cx="4895850" cy="3603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cs typeface="Arial" charset="0"/>
              </a:rPr>
              <a:t>Грант «Агростартап»</a:t>
            </a:r>
            <a:endParaRPr lang="ru-RU" sz="3200" b="1" dirty="0">
              <a:ln w="1905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chemeClr val="tx2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21" y="692696"/>
            <a:ext cx="15668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05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3" y="116631"/>
            <a:ext cx="3160027" cy="7258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687" y="2060848"/>
            <a:ext cx="2808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04359" y="5416193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49047" y="1939555"/>
            <a:ext cx="2510624" cy="58477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ejaVu Sans"/>
                <a:cs typeface="Calibri" pitchFamily="34" charset="0"/>
              </a:rPr>
              <a:t>  </a:t>
            </a:r>
            <a:r>
              <a:rPr lang="ru-RU" sz="3200" b="1" dirty="0">
                <a:ln w="1905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Своя ферма</a:t>
            </a:r>
          </a:p>
        </p:txBody>
      </p:sp>
      <p:pic>
        <p:nvPicPr>
          <p:cNvPr id="1026" name="Picture 2" descr="http://promportal.su/foto/good_fotos/424/4244213/zhivotnovodcheskaya_ferma_foto_large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817" y="404664"/>
            <a:ext cx="4452639" cy="154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228329" y="2625099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9BBB59">
                    <a:lumMod val="50000"/>
                  </a:srgbClr>
                </a:solidFill>
                <a:latin typeface="Arial"/>
                <a:ea typeface="DejaVu Sans"/>
                <a:cs typeface="DejaVu Sans"/>
              </a:rPr>
              <a:t>        ЦЕЛИ </a:t>
            </a:r>
            <a:r>
              <a:rPr lang="ru-RU" b="1" dirty="0">
                <a:solidFill>
                  <a:srgbClr val="9BBB59">
                    <a:lumMod val="50000"/>
                  </a:srgbClr>
                </a:solidFill>
                <a:latin typeface="Arial"/>
                <a:ea typeface="DejaVu Sans"/>
                <a:cs typeface="DejaVu Sans"/>
              </a:rPr>
              <a:t>ЗАЙМА: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022974" y="3090113"/>
            <a:ext cx="481267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Строительство грибоводческих ферм, ферм по выращиванию зелени, животноводческих комплексов (ферм), пасек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Реконструкция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животноводческих комплексов (ферм), находящихся в собственности Заемщика.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Приобретение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молодняка крупного рогатого скота молочных и мясных пород (телки и нетели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26843" y="4908361"/>
            <a:ext cx="4380631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>
                <a:solidFill>
                  <a:srgbClr val="00B050"/>
                </a:solidFill>
                <a:latin typeface="Arial"/>
                <a:ea typeface="DejaVu Sans"/>
                <a:cs typeface="DejaVu Sans"/>
              </a:rPr>
              <a:t>Дополнительное условие </a:t>
            </a:r>
            <a:r>
              <a:rPr lang="ru-RU" sz="150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–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сохранение рабочих мест, наличие у Заемщика собственных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средств в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размере не менее </a:t>
            </a:r>
            <a:r>
              <a:rPr lang="ru-RU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10 %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от суммы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микрозайма.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56038" y="3717032"/>
            <a:ext cx="2808311" cy="1066107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СРОК </a:t>
            </a:r>
            <a:r>
              <a:rPr lang="ru-RU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ФИНАНСИРОВАНИЯ: </a:t>
            </a:r>
            <a:endParaRPr lang="ru-RU" b="1" dirty="0" smtClean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Arial"/>
                <a:ea typeface="DejaVu Sans"/>
                <a:cs typeface="DejaVu Sans"/>
              </a:rPr>
              <a:t>ДО </a:t>
            </a:r>
            <a:r>
              <a:rPr lang="ru-RU" b="1" dirty="0">
                <a:solidFill>
                  <a:schemeClr val="tx2"/>
                </a:solidFill>
                <a:latin typeface="Arial"/>
                <a:ea typeface="DejaVu Sans"/>
                <a:cs typeface="DejaVu Sans"/>
              </a:rPr>
              <a:t>36 МЕСЯЦЕВ</a:t>
            </a: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56038" y="5031784"/>
            <a:ext cx="2795287" cy="1030427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6039" y="1952230"/>
            <a:ext cx="2808311" cy="147677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3899" y="1939555"/>
            <a:ext cx="27722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СУММА </a:t>
            </a:r>
            <a:r>
              <a:rPr lang="ru-RU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МИКРОЗАЙМА:</a:t>
            </a:r>
            <a:br>
              <a:rPr lang="ru-RU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</a:br>
            <a:r>
              <a:rPr lang="ru-RU" b="1" dirty="0">
                <a:solidFill>
                  <a:schemeClr val="tx2"/>
                </a:solidFill>
                <a:latin typeface="Arial"/>
                <a:ea typeface="DejaVu Sans"/>
                <a:cs typeface="DejaVu Sans"/>
              </a:rPr>
              <a:t>ДО 5 МЛН. РУБ.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58191" y="5223831"/>
            <a:ext cx="27722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ПРОЦЕНТНАЯ </a:t>
            </a:r>
            <a:r>
              <a:rPr lang="ru-RU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СТАВКА: </a:t>
            </a:r>
            <a:r>
              <a:rPr lang="ru-RU" b="1" dirty="0">
                <a:solidFill>
                  <a:schemeClr val="tx2"/>
                </a:solidFill>
                <a:latin typeface="Arial"/>
                <a:ea typeface="DejaVu Sans"/>
                <a:cs typeface="DejaVu Sans"/>
              </a:rPr>
              <a:t>3%</a:t>
            </a:r>
            <a:r>
              <a:rPr lang="ru-RU" b="1" dirty="0">
                <a:solidFill>
                  <a:srgbClr val="00B050"/>
                </a:solidFill>
                <a:latin typeface="Arial"/>
                <a:ea typeface="DejaVu Sans"/>
                <a:cs typeface="DejaVu Sans"/>
              </a:rPr>
              <a:t> 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373"/>
            <a:ext cx="15668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672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7" y="4771249"/>
            <a:ext cx="1765002" cy="1765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189" y="4815985"/>
            <a:ext cx="1728997" cy="17289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011756" cy="6917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12189" y="548680"/>
            <a:ext cx="6976589" cy="47859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Ждем Вас в Курганской области!</a:t>
            </a:r>
          </a:p>
          <a:p>
            <a:pPr algn="ctr"/>
            <a:endParaRPr lang="ru-RU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На все Ваши вопросы Вам ответят:</a:t>
            </a:r>
          </a:p>
          <a:p>
            <a:pPr algn="ctr"/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Координатор проекта </a:t>
            </a:r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Ксенофонтов Игорь Николаевич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+79128398648, </a:t>
            </a:r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ksenofontov@kurganobl.ru</a:t>
            </a:r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www.dom.kurganobl.ru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11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сопровождение участников проекта, переселение соотечественников, содействие в трудоустройстве)</a:t>
            </a:r>
          </a:p>
          <a:p>
            <a:pPr algn="ctr"/>
            <a:endParaRPr lang="ru-RU" sz="1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«Горячая линия» по земельным вопросам 8 (3522) 433 – 232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www.freeland.kurganobl.ru</a:t>
            </a:r>
          </a:p>
          <a:p>
            <a:pPr algn="ctr"/>
            <a:endParaRPr lang="en-US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Вопросы по домокомплектам 8 (3522) 460 – 039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www.priroda.kurganobl.ru</a:t>
            </a:r>
          </a:p>
          <a:p>
            <a:pPr algn="ctr"/>
            <a:endParaRPr lang="en-US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Курганская ипотечная жилищная корпорация</a:t>
            </a:r>
          </a:p>
          <a:p>
            <a:pPr algn="ctr"/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(субсидирование первоначального взноса по ипотечным кредитам, льготный микрозайм «Свой дом», </a:t>
            </a:r>
          </a:p>
          <a:p>
            <a:pPr algn="ctr"/>
            <a:r>
              <a:rPr lang="ru-RU" sz="1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субсидия на строительство, приобретение жилья)</a:t>
            </a:r>
          </a:p>
          <a:p>
            <a:pPr algn="ctr"/>
            <a:endParaRPr lang="ru-RU" sz="1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8 (3522) 436 – 700, +79120645155,</a:t>
            </a:r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www.ipoteka45.ru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Меры поддержки агропромышленного комплекса: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8 (3522) 461 – 690, 431 – 280, микрозаймы 88002504731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654489"/>
            <a:ext cx="15254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dom.kurganobl.ru</a:t>
            </a:r>
            <a:endParaRPr lang="ru-RU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21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</TotalTime>
  <Words>1405</Words>
  <Application>Microsoft Office PowerPoint</Application>
  <PresentationFormat>Экран (4:3)</PresentationFormat>
  <Paragraphs>238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Тема Office</vt:lpstr>
      <vt:lpstr>1_Тема Office</vt:lpstr>
      <vt:lpstr>2_Тема Office</vt:lpstr>
      <vt:lpstr>Меры поддержки для участников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проекта</dc:title>
  <dc:creator>Ксенофонтов Игорь Николаевич</dc:creator>
  <cp:lastModifiedBy>Ксенофонтов Игорь Николаевич</cp:lastModifiedBy>
  <cp:revision>78</cp:revision>
  <dcterms:created xsi:type="dcterms:W3CDTF">2020-01-23T11:07:41Z</dcterms:created>
  <dcterms:modified xsi:type="dcterms:W3CDTF">2020-03-04T10:41:43Z</dcterms:modified>
</cp:coreProperties>
</file>